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0" r:id="rId2"/>
    <p:sldId id="337" r:id="rId3"/>
    <p:sldId id="377" r:id="rId4"/>
    <p:sldId id="376" r:id="rId5"/>
    <p:sldId id="322" r:id="rId6"/>
    <p:sldId id="340" r:id="rId7"/>
    <p:sldId id="348" r:id="rId8"/>
    <p:sldId id="367" r:id="rId9"/>
    <p:sldId id="369" r:id="rId10"/>
    <p:sldId id="370" r:id="rId11"/>
    <p:sldId id="368" r:id="rId12"/>
    <p:sldId id="371" r:id="rId13"/>
    <p:sldId id="351" r:id="rId14"/>
    <p:sldId id="373" r:id="rId15"/>
    <p:sldId id="374" r:id="rId16"/>
    <p:sldId id="375" r:id="rId17"/>
    <p:sldId id="378" r:id="rId18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138" autoAdjust="0"/>
  </p:normalViewPr>
  <p:slideViewPr>
    <p:cSldViewPr>
      <p:cViewPr varScale="1">
        <p:scale>
          <a:sx n="61" d="100"/>
          <a:sy n="61" d="100"/>
        </p:scale>
        <p:origin x="84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err="1"/>
              <a:t>Rapporteringar</a:t>
            </a:r>
            <a:r>
              <a:rPr lang="en-US"/>
              <a:t> </a:t>
            </a:r>
            <a:r>
              <a:rPr lang="en-US" err="1"/>
              <a:t>sommaren</a:t>
            </a:r>
            <a:r>
              <a:rPr lang="en-US"/>
              <a:t>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Blad1!$A$4</c:f>
              <c:strCache>
                <c:ptCount val="1"/>
                <c:pt idx="0">
                  <c:v>Totalt alla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Blad1!$B$3:$E$3</c:f>
              <c:strCache>
                <c:ptCount val="4"/>
                <c:pt idx="0">
                  <c:v>Juni</c:v>
                </c:pt>
                <c:pt idx="1">
                  <c:v>Juli</c:v>
                </c:pt>
                <c:pt idx="2">
                  <c:v>Augusti</c:v>
                </c:pt>
                <c:pt idx="3">
                  <c:v>Hela perioden</c:v>
                </c:pt>
              </c:strCache>
            </c:strRef>
          </c:cat>
          <c:val>
            <c:numRef>
              <c:f>Blad1!$B$4:$E$4</c:f>
              <c:numCache>
                <c:formatCode>General</c:formatCode>
                <c:ptCount val="4"/>
                <c:pt idx="0">
                  <c:v>155</c:v>
                </c:pt>
                <c:pt idx="1">
                  <c:v>158</c:v>
                </c:pt>
                <c:pt idx="2">
                  <c:v>170</c:v>
                </c:pt>
                <c:pt idx="3">
                  <c:v>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D6-4D31-A870-31ECBB535437}"/>
            </c:ext>
          </c:extLst>
        </c:ser>
        <c:ser>
          <c:idx val="1"/>
          <c:order val="1"/>
          <c:tx>
            <c:strRef>
              <c:f>Blad1!$A$5</c:f>
              <c:strCache>
                <c:ptCount val="1"/>
                <c:pt idx="0">
                  <c:v>Totalt läkemedelsrelaterade 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Blad1!$B$3:$E$3</c:f>
              <c:strCache>
                <c:ptCount val="4"/>
                <c:pt idx="0">
                  <c:v>Juni</c:v>
                </c:pt>
                <c:pt idx="1">
                  <c:v>Juli</c:v>
                </c:pt>
                <c:pt idx="2">
                  <c:v>Augusti</c:v>
                </c:pt>
                <c:pt idx="3">
                  <c:v>Hela perioden</c:v>
                </c:pt>
              </c:strCache>
            </c:strRef>
          </c:cat>
          <c:val>
            <c:numRef>
              <c:f>Blad1!$B$5:$E$5</c:f>
              <c:numCache>
                <c:formatCode>General</c:formatCode>
                <c:ptCount val="4"/>
                <c:pt idx="0">
                  <c:v>132</c:v>
                </c:pt>
                <c:pt idx="1">
                  <c:v>145</c:v>
                </c:pt>
                <c:pt idx="2">
                  <c:v>147</c:v>
                </c:pt>
                <c:pt idx="3">
                  <c:v>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D6-4D31-A870-31ECBB53543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41282848"/>
        <c:axId val="1541285344"/>
      </c:barChart>
      <c:catAx>
        <c:axId val="154128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41285344"/>
        <c:crosses val="autoZero"/>
        <c:auto val="1"/>
        <c:lblAlgn val="ctr"/>
        <c:lblOffset val="100"/>
        <c:noMultiLvlLbl val="0"/>
      </c:catAx>
      <c:valAx>
        <c:axId val="15412853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4128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Rapporteringar per månad sommaren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Blad1!$B$3</c:f>
              <c:strCache>
                <c:ptCount val="1"/>
                <c:pt idx="0">
                  <c:v>Juni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Blad1!$A$4:$A$9</c:f>
              <c:strCache>
                <c:ptCount val="6"/>
                <c:pt idx="0">
                  <c:v>Totalt alla</c:v>
                </c:pt>
                <c:pt idx="1">
                  <c:v>Totalt läkemedelsrelaterade </c:v>
                </c:pt>
                <c:pt idx="2">
                  <c:v>Säbo fä tot</c:v>
                </c:pt>
                <c:pt idx="3">
                  <c:v>Säbo SO totalt</c:v>
                </c:pt>
                <c:pt idx="4">
                  <c:v>HSV totalt ink rehab</c:v>
                </c:pt>
                <c:pt idx="5">
                  <c:v>ÄC totalt</c:v>
                </c:pt>
              </c:strCache>
            </c:strRef>
          </c:cat>
          <c:val>
            <c:numRef>
              <c:f>Blad1!$B$4:$B$9</c:f>
              <c:numCache>
                <c:formatCode>General</c:formatCode>
                <c:ptCount val="6"/>
                <c:pt idx="0">
                  <c:v>155</c:v>
                </c:pt>
                <c:pt idx="1">
                  <c:v>132</c:v>
                </c:pt>
                <c:pt idx="2">
                  <c:v>102</c:v>
                </c:pt>
                <c:pt idx="3">
                  <c:v>5</c:v>
                </c:pt>
                <c:pt idx="4">
                  <c:v>44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2E-418B-9E46-59FE4030021A}"/>
            </c:ext>
          </c:extLst>
        </c:ser>
        <c:ser>
          <c:idx val="1"/>
          <c:order val="1"/>
          <c:tx>
            <c:strRef>
              <c:f>Blad1!$C$3</c:f>
              <c:strCache>
                <c:ptCount val="1"/>
                <c:pt idx="0">
                  <c:v>Juli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Blad1!$A$4:$A$9</c:f>
              <c:strCache>
                <c:ptCount val="6"/>
                <c:pt idx="0">
                  <c:v>Totalt alla</c:v>
                </c:pt>
                <c:pt idx="1">
                  <c:v>Totalt läkemedelsrelaterade </c:v>
                </c:pt>
                <c:pt idx="2">
                  <c:v>Säbo fä tot</c:v>
                </c:pt>
                <c:pt idx="3">
                  <c:v>Säbo SO totalt</c:v>
                </c:pt>
                <c:pt idx="4">
                  <c:v>HSV totalt ink rehab</c:v>
                </c:pt>
                <c:pt idx="5">
                  <c:v>ÄC totalt</c:v>
                </c:pt>
              </c:strCache>
            </c:strRef>
          </c:cat>
          <c:val>
            <c:numRef>
              <c:f>Blad1!$C$4:$C$9</c:f>
              <c:numCache>
                <c:formatCode>General</c:formatCode>
                <c:ptCount val="6"/>
                <c:pt idx="0">
                  <c:v>158</c:v>
                </c:pt>
                <c:pt idx="1">
                  <c:v>145</c:v>
                </c:pt>
                <c:pt idx="2">
                  <c:v>87</c:v>
                </c:pt>
                <c:pt idx="3">
                  <c:v>8</c:v>
                </c:pt>
                <c:pt idx="4">
                  <c:v>56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2E-418B-9E46-59FE4030021A}"/>
            </c:ext>
          </c:extLst>
        </c:ser>
        <c:ser>
          <c:idx val="2"/>
          <c:order val="2"/>
          <c:tx>
            <c:strRef>
              <c:f>Blad1!$D$3</c:f>
              <c:strCache>
                <c:ptCount val="1"/>
                <c:pt idx="0">
                  <c:v>Augusti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Blad1!$A$4:$A$9</c:f>
              <c:strCache>
                <c:ptCount val="6"/>
                <c:pt idx="0">
                  <c:v>Totalt alla</c:v>
                </c:pt>
                <c:pt idx="1">
                  <c:v>Totalt läkemedelsrelaterade </c:v>
                </c:pt>
                <c:pt idx="2">
                  <c:v>Säbo fä tot</c:v>
                </c:pt>
                <c:pt idx="3">
                  <c:v>Säbo SO totalt</c:v>
                </c:pt>
                <c:pt idx="4">
                  <c:v>HSV totalt ink rehab</c:v>
                </c:pt>
                <c:pt idx="5">
                  <c:v>ÄC totalt</c:v>
                </c:pt>
              </c:strCache>
            </c:strRef>
          </c:cat>
          <c:val>
            <c:numRef>
              <c:f>Blad1!$D$4:$D$9</c:f>
              <c:numCache>
                <c:formatCode>General</c:formatCode>
                <c:ptCount val="6"/>
                <c:pt idx="0">
                  <c:v>170</c:v>
                </c:pt>
                <c:pt idx="1">
                  <c:v>147</c:v>
                </c:pt>
                <c:pt idx="2">
                  <c:v>109</c:v>
                </c:pt>
                <c:pt idx="3">
                  <c:v>8</c:v>
                </c:pt>
                <c:pt idx="4">
                  <c:v>49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2E-418B-9E46-59FE4030021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082894799"/>
        <c:axId val="1082907695"/>
      </c:barChart>
      <c:catAx>
        <c:axId val="1082894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082907695"/>
        <c:crosses val="autoZero"/>
        <c:auto val="1"/>
        <c:lblAlgn val="ctr"/>
        <c:lblOffset val="100"/>
        <c:noMultiLvlLbl val="0"/>
      </c:catAx>
      <c:valAx>
        <c:axId val="1082907695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82894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Rapporteringar 2020-2022</a:t>
            </a:r>
            <a:r>
              <a:rPr lang="sv-SE" baseline="0"/>
              <a:t> avser juni-aug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Blad1!$I$4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Blad1!$H$5:$H$9</c:f>
              <c:strCache>
                <c:ptCount val="5"/>
                <c:pt idx="0">
                  <c:v>Säbo fä tot</c:v>
                </c:pt>
                <c:pt idx="1">
                  <c:v>Säbo SO totalt</c:v>
                </c:pt>
                <c:pt idx="2">
                  <c:v>HSV totalt ink rehab</c:v>
                </c:pt>
                <c:pt idx="3">
                  <c:v>ÄC totalt</c:v>
                </c:pt>
                <c:pt idx="4">
                  <c:v>Totalt antal rapporter</c:v>
                </c:pt>
              </c:strCache>
            </c:strRef>
          </c:cat>
          <c:val>
            <c:numRef>
              <c:f>Blad1!$I$5:$I$9</c:f>
              <c:numCache>
                <c:formatCode>General</c:formatCode>
                <c:ptCount val="5"/>
                <c:pt idx="0">
                  <c:v>292</c:v>
                </c:pt>
                <c:pt idx="1">
                  <c:v>18</c:v>
                </c:pt>
                <c:pt idx="2">
                  <c:v>123</c:v>
                </c:pt>
                <c:pt idx="3">
                  <c:v>6</c:v>
                </c:pt>
                <c:pt idx="4">
                  <c:v>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53-434E-8DB3-2DF8ADC05D73}"/>
            </c:ext>
          </c:extLst>
        </c:ser>
        <c:ser>
          <c:idx val="1"/>
          <c:order val="1"/>
          <c:tx>
            <c:strRef>
              <c:f>Blad1!$J$4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Blad1!$H$5:$H$9</c:f>
              <c:strCache>
                <c:ptCount val="5"/>
                <c:pt idx="0">
                  <c:v>Säbo fä tot</c:v>
                </c:pt>
                <c:pt idx="1">
                  <c:v>Säbo SO totalt</c:v>
                </c:pt>
                <c:pt idx="2">
                  <c:v>HSV totalt ink rehab</c:v>
                </c:pt>
                <c:pt idx="3">
                  <c:v>ÄC totalt</c:v>
                </c:pt>
                <c:pt idx="4">
                  <c:v>Totalt antal rapporter</c:v>
                </c:pt>
              </c:strCache>
            </c:strRef>
          </c:cat>
          <c:val>
            <c:numRef>
              <c:f>Blad1!$J$5:$J$9</c:f>
              <c:numCache>
                <c:formatCode>General</c:formatCode>
                <c:ptCount val="5"/>
                <c:pt idx="0">
                  <c:v>243</c:v>
                </c:pt>
                <c:pt idx="1">
                  <c:v>21</c:v>
                </c:pt>
                <c:pt idx="2">
                  <c:v>112</c:v>
                </c:pt>
                <c:pt idx="3">
                  <c:v>16</c:v>
                </c:pt>
                <c:pt idx="4">
                  <c:v>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53-434E-8DB3-2DF8ADC05D73}"/>
            </c:ext>
          </c:extLst>
        </c:ser>
        <c:ser>
          <c:idx val="2"/>
          <c:order val="2"/>
          <c:tx>
            <c:strRef>
              <c:f>Blad1!$K$4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Blad1!$H$5:$H$9</c:f>
              <c:strCache>
                <c:ptCount val="5"/>
                <c:pt idx="0">
                  <c:v>Säbo fä tot</c:v>
                </c:pt>
                <c:pt idx="1">
                  <c:v>Säbo SO totalt</c:v>
                </c:pt>
                <c:pt idx="2">
                  <c:v>HSV totalt ink rehab</c:v>
                </c:pt>
                <c:pt idx="3">
                  <c:v>ÄC totalt</c:v>
                </c:pt>
                <c:pt idx="4">
                  <c:v>Totalt antal rapporter</c:v>
                </c:pt>
              </c:strCache>
            </c:strRef>
          </c:cat>
          <c:val>
            <c:numRef>
              <c:f>Blad1!$K$5:$K$9</c:f>
              <c:numCache>
                <c:formatCode>General</c:formatCode>
                <c:ptCount val="5"/>
                <c:pt idx="0">
                  <c:v>298</c:v>
                </c:pt>
                <c:pt idx="1">
                  <c:v>21</c:v>
                </c:pt>
                <c:pt idx="2">
                  <c:v>149</c:v>
                </c:pt>
                <c:pt idx="3">
                  <c:v>15</c:v>
                </c:pt>
                <c:pt idx="4">
                  <c:v>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53-434E-8DB3-2DF8ADC05D7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26688656"/>
        <c:axId val="1826684912"/>
      </c:barChart>
      <c:catAx>
        <c:axId val="182668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26684912"/>
        <c:crosses val="autoZero"/>
        <c:auto val="1"/>
        <c:lblAlgn val="ctr"/>
        <c:lblOffset val="100"/>
        <c:noMultiLvlLbl val="0"/>
      </c:catAx>
      <c:valAx>
        <c:axId val="18266849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2668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23673-5AD9-48FA-BB99-1C908B404AC9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EE624-8DB1-42FA-B869-69A55E857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4537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2A12C-3DEB-4AE2-9F13-CDD6E153E779}" type="datetimeFigureOut">
              <a:rPr lang="sv-SE" smtClean="0"/>
              <a:pPr/>
              <a:t>2022-11-29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9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A80F8-3894-4A68-A5B5-C594379430F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8966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Analys: Antal ansökningar minskar med 144 </a:t>
            </a:r>
            <a:r>
              <a:rPr lang="sv-SE" dirty="0" err="1"/>
              <a:t>st</a:t>
            </a:r>
            <a:endParaRPr lang="sv-SE" dirty="0"/>
          </a:p>
          <a:p>
            <a:r>
              <a:rPr lang="sv-SE" dirty="0"/>
              <a:t>Antal anställda minskar med 102 </a:t>
            </a:r>
            <a:r>
              <a:rPr lang="sv-SE" dirty="0" err="1"/>
              <a:t>st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A80F8-3894-4A68-A5B5-C594379430FA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9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71462" y="2130426"/>
            <a:ext cx="11049077" cy="1470025"/>
          </a:xfrm>
        </p:spPr>
        <p:txBody>
          <a:bodyPr>
            <a:normAutofit/>
          </a:bodyPr>
          <a:lstStyle>
            <a:lvl1pPr>
              <a:defRPr sz="4800" b="1">
                <a:latin typeface="Gill Sans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  <a:latin typeface="Gill Sans MT Condens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Platshållare för text 21"/>
          <p:cNvSpPr>
            <a:spLocks noGrp="1"/>
          </p:cNvSpPr>
          <p:nvPr>
            <p:ph type="body" sz="quarter" idx="11" hasCustomPrompt="1"/>
          </p:nvPr>
        </p:nvSpPr>
        <p:spPr>
          <a:xfrm>
            <a:off x="7715262" y="6357958"/>
            <a:ext cx="3524249" cy="285750"/>
          </a:xfrm>
        </p:spPr>
        <p:txBody>
          <a:bodyPr wrap="none">
            <a:noAutofit/>
          </a:bodyPr>
          <a:lstStyle>
            <a:lvl1pPr algn="r">
              <a:buNone/>
              <a:defRPr sz="1400">
                <a:solidFill>
                  <a:schemeClr val="bg1"/>
                </a:solidFill>
                <a:latin typeface="Gill Sans MT" pitchFamily="34" charset="0"/>
              </a:defRPr>
            </a:lvl1pPr>
          </a:lstStyle>
          <a:p>
            <a:pPr lvl="0"/>
            <a:r>
              <a:rPr lang="sv-SE" dirty="0"/>
              <a:t>Ange namn på verksamheten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2" t="36762" r="47" b="58641"/>
          <a:stretch/>
        </p:blipFill>
        <p:spPr>
          <a:xfrm flipH="1">
            <a:off x="-18256" y="6287294"/>
            <a:ext cx="12234935" cy="37542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1" y="360000"/>
            <a:ext cx="1825245" cy="617131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0"/>
          </p:nvPr>
        </p:nvSpPr>
        <p:spPr>
          <a:xfrm>
            <a:off x="1047716" y="2357430"/>
            <a:ext cx="10096571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600">
                <a:latin typeface="Gill Sans MT" pitchFamily="34" charset="0"/>
                <a:cs typeface="Times New Roman" pitchFamily="18" charset="0"/>
              </a:defRPr>
            </a:lvl3pPr>
            <a:lvl4pPr>
              <a:buNone/>
              <a:defRPr sz="1400">
                <a:latin typeface="Gill Sans MT" pitchFamily="34" charset="0"/>
                <a:cs typeface="Times New Roman" pitchFamily="18" charset="0"/>
              </a:defRPr>
            </a:lvl4pPr>
            <a:lvl5pPr>
              <a:defRPr sz="1400">
                <a:latin typeface="Gill Sans MT" pitchFamily="34" charset="0"/>
                <a:cs typeface="Times New Roman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>
            <a:normAutofit/>
          </a:bodyPr>
          <a:lstStyle>
            <a:lvl1pPr algn="l">
              <a:defRPr sz="4800" b="1">
                <a:latin typeface="Gill Sans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1" hasCustomPrompt="1"/>
          </p:nvPr>
        </p:nvSpPr>
        <p:spPr>
          <a:xfrm>
            <a:off x="7715262" y="6357958"/>
            <a:ext cx="3524249" cy="285750"/>
          </a:xfrm>
        </p:spPr>
        <p:txBody>
          <a:bodyPr wrap="none">
            <a:noAutofit/>
          </a:bodyPr>
          <a:lstStyle>
            <a:lvl1pPr algn="r">
              <a:buNone/>
              <a:defRPr sz="1400">
                <a:solidFill>
                  <a:schemeClr val="bg1"/>
                </a:solidFill>
                <a:latin typeface="Gill Sans MT" pitchFamily="34" charset="0"/>
              </a:defRPr>
            </a:lvl1pPr>
          </a:lstStyle>
          <a:p>
            <a:pPr lvl="0"/>
            <a:r>
              <a:rPr lang="sv-SE" dirty="0"/>
              <a:t>Ange namn på verksamheten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2" t="36762" r="47" b="58641"/>
          <a:stretch/>
        </p:blipFill>
        <p:spPr>
          <a:xfrm flipH="1">
            <a:off x="-18256" y="6287294"/>
            <a:ext cx="12234935" cy="37542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1" y="360000"/>
            <a:ext cx="1825245" cy="617131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6"/>
          <p:cNvSpPr>
            <a:spLocks noGrp="1"/>
          </p:cNvSpPr>
          <p:nvPr>
            <p:ph sz="quarter" idx="10"/>
          </p:nvPr>
        </p:nvSpPr>
        <p:spPr>
          <a:xfrm>
            <a:off x="1047716" y="2357430"/>
            <a:ext cx="4572032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Rubrik 7"/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>
            <a:normAutofit/>
          </a:bodyPr>
          <a:lstStyle>
            <a:lvl1pPr algn="l">
              <a:defRPr sz="4800" b="1">
                <a:latin typeface="Gill Sans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4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708544" y="2362528"/>
            <a:ext cx="4572032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Platshållare för text 21"/>
          <p:cNvSpPr>
            <a:spLocks noGrp="1"/>
          </p:cNvSpPr>
          <p:nvPr>
            <p:ph type="body" sz="quarter" idx="11" hasCustomPrompt="1"/>
          </p:nvPr>
        </p:nvSpPr>
        <p:spPr>
          <a:xfrm>
            <a:off x="7756327" y="6500102"/>
            <a:ext cx="3524249" cy="285750"/>
          </a:xfrm>
        </p:spPr>
        <p:txBody>
          <a:bodyPr wrap="none">
            <a:noAutofit/>
          </a:bodyPr>
          <a:lstStyle>
            <a:lvl1pPr algn="r">
              <a:buNone/>
              <a:defRPr sz="1400">
                <a:solidFill>
                  <a:schemeClr val="bg1"/>
                </a:solidFill>
                <a:latin typeface="Gill Sans MT" pitchFamily="34" charset="0"/>
              </a:defRPr>
            </a:lvl1pPr>
          </a:lstStyle>
          <a:p>
            <a:pPr lvl="0"/>
            <a:r>
              <a:rPr lang="sv-SE" dirty="0"/>
              <a:t>Ange namn på verksamheten</a:t>
            </a: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2" t="36762" r="47" b="58641"/>
          <a:stretch/>
        </p:blipFill>
        <p:spPr>
          <a:xfrm flipH="1">
            <a:off x="-23020" y="6500833"/>
            <a:ext cx="12234935" cy="37542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0"/>
            <a:ext cx="1825245" cy="617131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491915-339F-466A-8AF5-672AD027E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2243AA-562E-41FA-B8A5-4AD950764C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31819E3-2F8F-4BE9-8528-EAC2B5B05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A412310-4425-4CBF-9EE4-1AEA6983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BCAD-CF91-4F0F-B532-23936E6741A4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AABB56-97CA-4C8A-BEDF-DC601F1D0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A372E59-3144-4C59-A2D9-4578D6C1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DE9C-FAA9-4513-8447-0CE65D936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218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2022-11-29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</p:sldLayoutIdLst>
  <p:transition spd="med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GillSan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illSan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illSan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illSan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/>
          <p:cNvPicPr>
            <a:picLocks noGrp="1" noChangeAspect="1"/>
          </p:cNvPicPr>
          <p:nvPr>
            <p:ph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6"/>
          <a:stretch/>
        </p:blipFill>
        <p:spPr>
          <a:xfrm>
            <a:off x="0" y="-27384"/>
            <a:ext cx="12192000" cy="6885384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Utvärdering sommaren 2022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87488" y="2636912"/>
            <a:ext cx="411086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>
                <a:solidFill>
                  <a:schemeClr val="bg1"/>
                </a:solidFill>
              </a:rPr>
              <a:t>Behov och utfall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>
                <a:solidFill>
                  <a:schemeClr val="bg1"/>
                </a:solidFill>
              </a:rPr>
              <a:t>Enkät sommarvikarier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>
                <a:solidFill>
                  <a:schemeClr val="bg1"/>
                </a:solidFill>
              </a:rPr>
              <a:t>Ekonomi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>
                <a:solidFill>
                  <a:schemeClr val="bg1"/>
                </a:solidFill>
              </a:rPr>
              <a:t>Avvikelser</a:t>
            </a:r>
          </a:p>
          <a:p>
            <a:endParaRPr lang="sv-SE" sz="3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11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055440" y="1124744"/>
            <a:ext cx="9696400" cy="720080"/>
          </a:xfrm>
        </p:spPr>
        <p:txBody>
          <a:bodyPr>
            <a:normAutofit fontScale="90000"/>
          </a:bodyPr>
          <a:lstStyle/>
          <a:p>
            <a:r>
              <a:rPr lang="sv-SE" dirty="0"/>
              <a:t>Totala kostnader per avdelning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8B0F4BCF-062F-25C4-6DA4-BABF964C0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1844824"/>
            <a:ext cx="7704855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97130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007434" y="836712"/>
            <a:ext cx="11049077" cy="1143000"/>
          </a:xfrm>
        </p:spPr>
        <p:txBody>
          <a:bodyPr/>
          <a:lstStyle/>
          <a:p>
            <a:r>
              <a:rPr lang="sv-SE" dirty="0"/>
              <a:t>Kostnadsutveckling 2018-2022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1F209253-9461-9F17-7FED-ECB30CF79F32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271464" y="2420888"/>
            <a:ext cx="4891333" cy="180020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3339E87F-EB62-F5E7-FD41-CAF699996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972" y="2132855"/>
            <a:ext cx="3812500" cy="347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25801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2018-2022 per slag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33DFDBF6-99C5-786B-3FB1-72CB297966D0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487488" y="2276872"/>
            <a:ext cx="676875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216941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/>
          <p:cNvPicPr>
            <a:picLocks noGrp="1" noChangeAspect="1"/>
          </p:cNvPicPr>
          <p:nvPr>
            <p:ph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6"/>
          <a:stretch/>
        </p:blipFill>
        <p:spPr>
          <a:xfrm>
            <a:off x="0" y="-27384"/>
            <a:ext cx="12192000" cy="6885384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Avvikelser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</p:spTree>
    <p:extLst>
      <p:ext uri="{BB962C8B-B14F-4D97-AF65-F5344CB8AC3E}">
        <p14:creationId xmlns:p14="http://schemas.microsoft.com/office/powerpoint/2010/main" val="377816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>
            <a:extLst>
              <a:ext uri="{FF2B5EF4-FFF2-40B4-BE49-F238E27FC236}">
                <a16:creationId xmlns:a16="http://schemas.microsoft.com/office/drawing/2014/main" id="{95FC3425-8EA6-7583-4D2D-44253397F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/>
          <a:lstStyle/>
          <a:p>
            <a:r>
              <a:rPr lang="en-US" dirty="0"/>
              <a:t>HSL-</a:t>
            </a:r>
            <a:r>
              <a:rPr lang="en-US" dirty="0" err="1"/>
              <a:t>rapporteringar</a:t>
            </a:r>
            <a:r>
              <a:rPr lang="en-US" dirty="0"/>
              <a:t> 2022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9C09A1C-91A1-0ABD-F32F-F9EBCFAF29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15262" y="6357958"/>
            <a:ext cx="3524249" cy="285750"/>
          </a:xfrm>
        </p:spPr>
        <p:txBody>
          <a:bodyPr/>
          <a:lstStyle/>
          <a:p>
            <a:r>
              <a:rPr lang="en-US" dirty="0" err="1"/>
              <a:t>Socialtjänsten</a:t>
            </a: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694242B-5F82-4B6F-8B55-C13EBDE55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569169"/>
              </p:ext>
            </p:extLst>
          </p:nvPr>
        </p:nvGraphicFramePr>
        <p:xfrm>
          <a:off x="1047716" y="2357430"/>
          <a:ext cx="10096571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6480844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8AD48E78-339E-23A2-45A9-4FAAE364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/>
          <a:lstStyle/>
          <a:p>
            <a:r>
              <a:rPr lang="en-US" dirty="0" err="1"/>
              <a:t>Fortsättning</a:t>
            </a:r>
            <a:r>
              <a:rPr lang="en-US" dirty="0"/>
              <a:t> </a:t>
            </a:r>
            <a:r>
              <a:rPr lang="en-US" dirty="0" err="1"/>
              <a:t>rapportering</a:t>
            </a:r>
            <a:r>
              <a:rPr lang="en-US" dirty="0"/>
              <a:t> HSL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AE0E110-C90F-6909-7E29-4E2730A5A4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15262" y="6357958"/>
            <a:ext cx="3524249" cy="285750"/>
          </a:xfrm>
        </p:spPr>
        <p:txBody>
          <a:bodyPr/>
          <a:lstStyle/>
          <a:p>
            <a:r>
              <a:rPr lang="en-US" dirty="0" err="1"/>
              <a:t>Socialtjänsten</a:t>
            </a:r>
            <a:endParaRPr lang="en-US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07057C0E-583E-F830-0AE5-36A5E6A0BCC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44682950"/>
              </p:ext>
            </p:extLst>
          </p:nvPr>
        </p:nvGraphicFramePr>
        <p:xfrm>
          <a:off x="1047716" y="2357430"/>
          <a:ext cx="10096571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6025246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8B62716A-24DE-820F-75DE-08763A2FE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/>
          <a:lstStyle/>
          <a:p>
            <a:r>
              <a:rPr lang="en-US" dirty="0" err="1"/>
              <a:t>Fortsättning</a:t>
            </a:r>
            <a:r>
              <a:rPr lang="en-US" dirty="0"/>
              <a:t> </a:t>
            </a:r>
            <a:r>
              <a:rPr lang="en-US" dirty="0" err="1"/>
              <a:t>rapportering</a:t>
            </a:r>
            <a:r>
              <a:rPr lang="en-US" dirty="0"/>
              <a:t> HSL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424F56BA-91BB-F74F-F901-43E55D5691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15262" y="6357958"/>
            <a:ext cx="3524249" cy="285750"/>
          </a:xfrm>
        </p:spPr>
        <p:txBody>
          <a:bodyPr/>
          <a:lstStyle/>
          <a:p>
            <a:r>
              <a:rPr lang="en-US" dirty="0" err="1"/>
              <a:t>Socialtjänsten</a:t>
            </a:r>
            <a:endParaRPr lang="en-US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983462E0-17B4-0844-EF89-DA328C12442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77079609"/>
              </p:ext>
            </p:extLst>
          </p:nvPr>
        </p:nvGraphicFramePr>
        <p:xfrm>
          <a:off x="1047716" y="2357430"/>
          <a:ext cx="10096571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6877551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8BBB41-270B-4602-8F31-A930B8734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370369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Avvikelser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SoL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och LSS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B997757-FE64-41E9-A85F-917E6CE89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1825624"/>
            <a:ext cx="5617841" cy="4555704"/>
          </a:xfrm>
          <a:solidFill>
            <a:schemeClr val="bg2"/>
          </a:solidFill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SAS kommentar </a:t>
            </a:r>
          </a:p>
          <a:p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 går inte att se utstickande tendenser eller mönster i det som rapporterats under granskad period. Det avviker heller inte från händelser, brister som rapporterats övriga året. Brister i bemanning har rapporterats i 6 av 91 fall. Det är färre än sommaren 2021. </a:t>
            </a:r>
          </a:p>
          <a:p>
            <a:pPr marL="0" indent="0">
              <a:buNone/>
            </a:pPr>
            <a:endParaRPr lang="sv-SE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Noteras ska att sammanställning och analys sker på aggregerad nivå per helår och att det inte genomförs djupdykningar för specifika granskningar exempelvis per tertial, hel- eller halvår alternativt storhelger. Så det saknas data på om det avviker eller finns tendenser, mönster relaterat till andra perioder över året. </a:t>
            </a:r>
          </a:p>
          <a:p>
            <a:pPr marL="0" indent="0">
              <a:buNone/>
            </a:pP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Rapporteringarna har ökat med 14 jämfört med föregående sommar. SAS analys är att det snarare rör ökad kunskap inom vissa verksamhetsområden om rapporteringslydigheten och vikten av kvalitets-, och förbättringsarbete genom rapportering och hantering av brister än att det skulle inträffat fler händelser, brister år 2022 jämfört med 2021. Tidigare bedömning om risk för mörkertal i brister kvarstår, detta på grund av risk för brister i följsamhet till kraven på rapportering och systematiskt förbättringsarbete och det i sin tur är grundat på svårigheter med kompetensförsörjning inte minst sommartid.   </a:t>
            </a:r>
          </a:p>
          <a:p>
            <a:pPr marL="171450" marR="0" lvl="1" indent="0" fontAlgn="auto"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>
              <a:highlight>
                <a:srgbClr val="C0C0C0"/>
              </a:highlight>
            </a:endParaRPr>
          </a:p>
        </p:txBody>
      </p:sp>
      <p:graphicFrame>
        <p:nvGraphicFramePr>
          <p:cNvPr id="11" name="Tabell 11">
            <a:extLst>
              <a:ext uri="{FF2B5EF4-FFF2-40B4-BE49-F238E27FC236}">
                <a16:creationId xmlns:a16="http://schemas.microsoft.com/office/drawing/2014/main" id="{1020B2D0-0031-4FBC-8295-D0178CF3686D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7176120" y="2552612"/>
          <a:ext cx="4177680" cy="257162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907636">
                  <a:extLst>
                    <a:ext uri="{9D8B030D-6E8A-4147-A177-3AD203B41FA5}">
                      <a16:colId xmlns:a16="http://schemas.microsoft.com/office/drawing/2014/main" val="1234900655"/>
                    </a:ext>
                  </a:extLst>
                </a:gridCol>
                <a:gridCol w="1135022">
                  <a:extLst>
                    <a:ext uri="{9D8B030D-6E8A-4147-A177-3AD203B41FA5}">
                      <a16:colId xmlns:a16="http://schemas.microsoft.com/office/drawing/2014/main" val="2222197783"/>
                    </a:ext>
                  </a:extLst>
                </a:gridCol>
                <a:gridCol w="1135022">
                  <a:extLst>
                    <a:ext uri="{9D8B030D-6E8A-4147-A177-3AD203B41FA5}">
                      <a16:colId xmlns:a16="http://schemas.microsoft.com/office/drawing/2014/main" val="42136090"/>
                    </a:ext>
                  </a:extLst>
                </a:gridCol>
              </a:tblGrid>
              <a:tr h="553620">
                <a:tc>
                  <a:txBody>
                    <a:bodyPr/>
                    <a:lstStyle/>
                    <a:p>
                      <a:r>
                        <a:rPr lang="sv-SE" sz="2600" dirty="0"/>
                        <a:t>Avvikelser 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600" dirty="0"/>
                        <a:t>2021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600" dirty="0"/>
                        <a:t>2022</a:t>
                      </a:r>
                    </a:p>
                  </a:txBody>
                  <a:tcPr marL="131193" marR="131193" marT="65597" marB="65597"/>
                </a:tc>
                <a:extLst>
                  <a:ext uri="{0D108BD9-81ED-4DB2-BD59-A6C34878D82A}">
                    <a16:rowId xmlns:a16="http://schemas.microsoft.com/office/drawing/2014/main" val="2560790477"/>
                  </a:ext>
                </a:extLst>
              </a:tr>
              <a:tr h="504501">
                <a:tc>
                  <a:txBody>
                    <a:bodyPr/>
                    <a:lstStyle/>
                    <a:p>
                      <a:r>
                        <a:rPr lang="sv-SE" sz="2300"/>
                        <a:t>Juni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300" dirty="0"/>
                        <a:t>29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300" dirty="0"/>
                        <a:t>29</a:t>
                      </a:r>
                    </a:p>
                  </a:txBody>
                  <a:tcPr marL="131193" marR="131193" marT="65597" marB="65597"/>
                </a:tc>
                <a:extLst>
                  <a:ext uri="{0D108BD9-81ED-4DB2-BD59-A6C34878D82A}">
                    <a16:rowId xmlns:a16="http://schemas.microsoft.com/office/drawing/2014/main" val="463278897"/>
                  </a:ext>
                </a:extLst>
              </a:tr>
              <a:tr h="504501">
                <a:tc>
                  <a:txBody>
                    <a:bodyPr/>
                    <a:lstStyle/>
                    <a:p>
                      <a:r>
                        <a:rPr lang="sv-SE" sz="2300"/>
                        <a:t>Juli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300" dirty="0"/>
                        <a:t>37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300" dirty="0"/>
                        <a:t>30</a:t>
                      </a:r>
                    </a:p>
                  </a:txBody>
                  <a:tcPr marL="131193" marR="131193" marT="65597" marB="65597"/>
                </a:tc>
                <a:extLst>
                  <a:ext uri="{0D108BD9-81ED-4DB2-BD59-A6C34878D82A}">
                    <a16:rowId xmlns:a16="http://schemas.microsoft.com/office/drawing/2014/main" val="3751740612"/>
                  </a:ext>
                </a:extLst>
              </a:tr>
              <a:tr h="504501">
                <a:tc>
                  <a:txBody>
                    <a:bodyPr/>
                    <a:lstStyle/>
                    <a:p>
                      <a:r>
                        <a:rPr lang="sv-SE" sz="2300" dirty="0"/>
                        <a:t>Augusti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300" dirty="0"/>
                        <a:t>11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300" dirty="0"/>
                        <a:t>32</a:t>
                      </a:r>
                    </a:p>
                  </a:txBody>
                  <a:tcPr marL="131193" marR="131193" marT="65597" marB="65597"/>
                </a:tc>
                <a:extLst>
                  <a:ext uri="{0D108BD9-81ED-4DB2-BD59-A6C34878D82A}">
                    <a16:rowId xmlns:a16="http://schemas.microsoft.com/office/drawing/2014/main" val="3466430131"/>
                  </a:ext>
                </a:extLst>
              </a:tr>
              <a:tr h="504501">
                <a:tc>
                  <a:txBody>
                    <a:bodyPr/>
                    <a:lstStyle/>
                    <a:p>
                      <a:r>
                        <a:rPr lang="sv-SE" sz="2300" b="1"/>
                        <a:t>Totalt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300" b="1" dirty="0"/>
                        <a:t>77</a:t>
                      </a:r>
                    </a:p>
                  </a:txBody>
                  <a:tcPr marL="131193" marR="131193" marT="65597" marB="65597"/>
                </a:tc>
                <a:tc>
                  <a:txBody>
                    <a:bodyPr/>
                    <a:lstStyle/>
                    <a:p>
                      <a:r>
                        <a:rPr lang="sv-SE" sz="2300" b="1" dirty="0"/>
                        <a:t>91</a:t>
                      </a:r>
                    </a:p>
                  </a:txBody>
                  <a:tcPr marL="131193" marR="131193" marT="65597" marB="65597"/>
                </a:tc>
                <a:extLst>
                  <a:ext uri="{0D108BD9-81ED-4DB2-BD59-A6C34878D82A}">
                    <a16:rowId xmlns:a16="http://schemas.microsoft.com/office/drawing/2014/main" val="527477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65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Rekrytering av omsorgspersonal 2022</a:t>
            </a:r>
            <a:br>
              <a:rPr lang="sv-SE" dirty="0"/>
            </a:b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D1E013D7-913F-4009-AE5D-84414576D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857309"/>
              </p:ext>
            </p:extLst>
          </p:nvPr>
        </p:nvGraphicFramePr>
        <p:xfrm>
          <a:off x="3605523" y="2060847"/>
          <a:ext cx="4980953" cy="4121763"/>
        </p:xfrm>
        <a:graphic>
          <a:graphicData uri="http://schemas.openxmlformats.org/drawingml/2006/table">
            <a:tbl>
              <a:tblPr/>
              <a:tblGrid>
                <a:gridCol w="2836002">
                  <a:extLst>
                    <a:ext uri="{9D8B030D-6E8A-4147-A177-3AD203B41FA5}">
                      <a16:colId xmlns:a16="http://schemas.microsoft.com/office/drawing/2014/main" val="4001956185"/>
                    </a:ext>
                  </a:extLst>
                </a:gridCol>
                <a:gridCol w="1579545">
                  <a:extLst>
                    <a:ext uri="{9D8B030D-6E8A-4147-A177-3AD203B41FA5}">
                      <a16:colId xmlns:a16="http://schemas.microsoft.com/office/drawing/2014/main" val="2829882497"/>
                    </a:ext>
                  </a:extLst>
                </a:gridCol>
                <a:gridCol w="565406">
                  <a:extLst>
                    <a:ext uri="{9D8B030D-6E8A-4147-A177-3AD203B41FA5}">
                      <a16:colId xmlns:a16="http://schemas.microsoft.com/office/drawing/2014/main" val="903356813"/>
                    </a:ext>
                  </a:extLst>
                </a:gridCol>
              </a:tblGrid>
              <a:tr h="193586"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2022-06-30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766087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BEHOV 2022-03-16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678477"/>
                  </a:ext>
                </a:extLst>
              </a:tr>
              <a:tr h="221157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ANSÖKNINGAR I REACHMEE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559634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175147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241127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236338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Återtagen ansökan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2749796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REFUSERADE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630691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6178668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ANSTÄLLDA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959793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879299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ANSTÄLLDA ÄLDREOMSORG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327091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Äldrecentra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365222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Hemtjänst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67763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SÄBO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348929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413134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898432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ANSTÄLLDA STÖD OCH OMSORG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782918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Pers ass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267971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 boende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939037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Korttids/fritids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740109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087447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821254"/>
                  </a:ext>
                </a:extLst>
              </a:tr>
              <a:tr h="15793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ANSTÄLLDA SO+ÄO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305137"/>
                  </a:ext>
                </a:extLst>
              </a:tr>
              <a:tr h="161322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61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372718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Rekrytering servicetjänster 2022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C42264B-2801-B0E7-ACAC-CDEED2F8085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43 anställda </a:t>
            </a:r>
          </a:p>
          <a:p>
            <a:endParaRPr lang="sv-SE" dirty="0"/>
          </a:p>
          <a:p>
            <a:r>
              <a:rPr lang="sv-SE" dirty="0"/>
              <a:t>35 SÄBO</a:t>
            </a:r>
          </a:p>
          <a:p>
            <a:r>
              <a:rPr lang="sv-SE" dirty="0"/>
              <a:t>8 Hemtjänst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101813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/>
          <p:cNvPicPr>
            <a:picLocks noGrp="1" noChangeAspect="1"/>
          </p:cNvPicPr>
          <p:nvPr>
            <p:ph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6"/>
          <a:stretch/>
        </p:blipFill>
        <p:spPr>
          <a:xfrm>
            <a:off x="0" y="-27384"/>
            <a:ext cx="12192000" cy="6885384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Enkät sommarvikarier 2022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</p:spTree>
    <p:extLst>
      <p:ext uri="{BB962C8B-B14F-4D97-AF65-F5344CB8AC3E}">
        <p14:creationId xmlns:p14="http://schemas.microsoft.com/office/powerpoint/2010/main" val="246881025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Förfrågan om att delta i enkäten skickades ut till ca 580 personer.</a:t>
            </a:r>
          </a:p>
          <a:p>
            <a:r>
              <a:rPr lang="sv-SE" dirty="0"/>
              <a:t>205 svar inkom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Enkät sommarvikarier 2022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</p:spTree>
    <p:extLst>
      <p:ext uri="{BB962C8B-B14F-4D97-AF65-F5344CB8AC3E}">
        <p14:creationId xmlns:p14="http://schemas.microsoft.com/office/powerpoint/2010/main" val="243640908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067678A-EF5A-3D13-74BB-84D9F688A5C8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047750" y="2433413"/>
            <a:ext cx="6777038" cy="313417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BD60E17-7A57-AA14-8FF6-0E228A31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Socialförvaltningen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048F2C-60B1-D199-E11C-E205870D48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68208" y="2362528"/>
            <a:ext cx="4088304" cy="3286148"/>
          </a:xfrm>
        </p:spPr>
        <p:txBody>
          <a:bodyPr/>
          <a:lstStyle/>
          <a:p>
            <a:r>
              <a:rPr lang="sv-SE" dirty="0"/>
              <a:t>På frågan ”Skulle du rekommendera en vän att söka jobb hos oss” svarade</a:t>
            </a:r>
          </a:p>
          <a:p>
            <a:pPr lvl="1"/>
            <a:r>
              <a:rPr lang="sv-SE" dirty="0"/>
              <a:t>178 (86,8%) Ja</a:t>
            </a:r>
          </a:p>
          <a:p>
            <a:pPr lvl="1"/>
            <a:r>
              <a:rPr lang="sv-SE" dirty="0"/>
              <a:t>27 (13,2%) Nej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F6AFFA-FD07-BD44-5EFC-43B0F57E98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7351891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/>
          <p:cNvPicPr>
            <a:picLocks noGrp="1" noChangeAspect="1"/>
          </p:cNvPicPr>
          <p:nvPr>
            <p:ph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6"/>
          <a:stretch/>
        </p:blipFill>
        <p:spPr>
          <a:xfrm>
            <a:off x="0" y="-27384"/>
            <a:ext cx="12192000" cy="6885384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Ekonomi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</p:spTree>
    <p:extLst>
      <p:ext uri="{BB962C8B-B14F-4D97-AF65-F5344CB8AC3E}">
        <p14:creationId xmlns:p14="http://schemas.microsoft.com/office/powerpoint/2010/main" val="2232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983432" y="864646"/>
            <a:ext cx="11049077" cy="1143000"/>
          </a:xfrm>
        </p:spPr>
        <p:txBody>
          <a:bodyPr/>
          <a:lstStyle/>
          <a:p>
            <a:r>
              <a:rPr lang="sv-SE" dirty="0"/>
              <a:t>Kostnader per avdelning 2022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CE5D9CB0-A058-4D75-41A6-C581EC23A1FB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874834" y="2276872"/>
            <a:ext cx="7550382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99307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199456" y="768646"/>
            <a:ext cx="10040055" cy="720080"/>
          </a:xfrm>
        </p:spPr>
        <p:txBody>
          <a:bodyPr>
            <a:normAutofit fontScale="90000"/>
          </a:bodyPr>
          <a:lstStyle/>
          <a:p>
            <a:r>
              <a:rPr lang="sv-SE" dirty="0"/>
              <a:t>Kostnader per slag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Socialtjänsten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8EEFE47-2E10-018C-23AC-BE237F23D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142" y="1456772"/>
            <a:ext cx="9455716" cy="406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676802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Presentationsmall 2 Piteå kommun ALLA FÄRG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mall_alla färger_bård nere_16_9" id="{5436CDB8-DA89-498B-9295-C1A3C2F64BFE}" vid="{DB01A5EC-7280-4A87-86F8-4EB6B7038FB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Powerpointmall_alla färger_bård nere_16_9</Template>
  <TotalTime>3834</TotalTime>
  <Words>412</Words>
  <Application>Microsoft Office PowerPoint</Application>
  <PresentationFormat>Bredbild</PresentationFormat>
  <Paragraphs>115</Paragraphs>
  <Slides>17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4" baseType="lpstr">
      <vt:lpstr>Arial</vt:lpstr>
      <vt:lpstr>Calibri</vt:lpstr>
      <vt:lpstr>Gill Sans MT</vt:lpstr>
      <vt:lpstr>Gill Sans MT Condensed</vt:lpstr>
      <vt:lpstr>GillSans</vt:lpstr>
      <vt:lpstr>Times New Roman</vt:lpstr>
      <vt:lpstr>Presentationsmall 2 Piteå kommun ALLA FÄRGER</vt:lpstr>
      <vt:lpstr>Utvärdering sommaren 2022</vt:lpstr>
      <vt:lpstr>Rekrytering av omsorgspersonal 2022 </vt:lpstr>
      <vt:lpstr>Rekrytering servicetjänster 2022</vt:lpstr>
      <vt:lpstr>Enkät sommarvikarier 2022</vt:lpstr>
      <vt:lpstr>Enkät sommarvikarier 2022</vt:lpstr>
      <vt:lpstr>Socialförvaltningen</vt:lpstr>
      <vt:lpstr>Ekonomi</vt:lpstr>
      <vt:lpstr>Kostnader per avdelning 2022</vt:lpstr>
      <vt:lpstr>Kostnader per slag</vt:lpstr>
      <vt:lpstr>Totala kostnader per avdelning</vt:lpstr>
      <vt:lpstr>Kostnadsutveckling 2018-2022</vt:lpstr>
      <vt:lpstr>2018-2022 per slag</vt:lpstr>
      <vt:lpstr>Avvikelser</vt:lpstr>
      <vt:lpstr>HSL-rapporteringar 2022</vt:lpstr>
      <vt:lpstr>Fortsättning rapportering HSL</vt:lpstr>
      <vt:lpstr>Fortsättning rapportering HSL</vt:lpstr>
      <vt:lpstr>Avvikelser SoL och LSS</vt:lpstr>
    </vt:vector>
  </TitlesOfParts>
  <Company>PiteÃ¥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Systemutbildning Time Care Planering</dc:title>
  <dc:creator>Mattias Svanberg</dc:creator>
  <cp:keywords>Presentationer;Dokumentkommunövergripande mall;Microsoft PowerPoint;Piteå kommun;Presentation</cp:keywords>
  <cp:lastModifiedBy>Anna Johansson</cp:lastModifiedBy>
  <cp:revision>133</cp:revision>
  <cp:lastPrinted>2019-11-18T13:01:30Z</cp:lastPrinted>
  <dcterms:created xsi:type="dcterms:W3CDTF">2019-08-08T11:44:44Z</dcterms:created>
  <dcterms:modified xsi:type="dcterms:W3CDTF">2022-11-29T09:47:11Z</dcterms:modified>
</cp:coreProperties>
</file>